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7" r:id="rId11"/>
    <p:sldId id="269" r:id="rId12"/>
    <p:sldId id="270" r:id="rId13"/>
    <p:sldId id="263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FF525"/>
    <a:srgbClr val="2EF2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0B050"/>
            </a:gs>
            <a:gs pos="20000">
              <a:srgbClr val="00B0F0">
                <a:alpha val="39000"/>
              </a:srgbClr>
            </a:gs>
            <a:gs pos="100000">
              <a:srgbClr val="FFFF00"/>
            </a:gs>
            <a:gs pos="100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56;&#1054;&#1050;\Zvuki_prirody_-_Zvuki_chistoj_prirody_SHum_vody_i_penie_ptic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56;&#1054;&#1050;\Penie_ptic_-_Obyknovennyj_skvorec_(iPlayer.fm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56;&#1054;&#1050;\Golosa_ptic_-_Grach.mp3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87;&#1077;&#1083;&#1100;.mp3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1;&#1077;&#1076;&#1086;&#1093;&#1086;&#1076;%20&#1085;&#1072;%20&#1088;&#1077;&#1082;&#1077;%20&#1058;&#1086;&#1089;&#1085;&#1072;%20&#1075;.%20&#1053;&#1080;&#1082;&#1086;&#1083;&#1100;&#1089;&#1082;&#1086;&#1077;%2018.04.2013.mp4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1060;.%20&#1064;&#1086;&#1087;&#1077;&#1085;%20-%20&#1042;&#1077;&#1089;&#1077;&#1085;&#1085;&#1080;&#1081;%20&#1074;&#1072;&#1083;&#1100;&#1089;%20%20(audiopoisk.com).mp3" TargetMode="External"/><Relationship Id="rId4" Type="http://schemas.openxmlformats.org/officeDocument/2006/relationships/hyperlink" Target="&#1052;&#1072;&#1088;&#1090;,%20&#1074;&#1077;&#1089;&#1085;&#1072;,%20&#1082;&#1072;&#1087;&#1077;&#1083;&#1100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5;&#1057;&#1053;&#1054;&#1049;%20&#1057;%20&#1053;&#1072;&#1089;&#1072;&#1091;&#1083;&#1077;&#1085;&#1082;&#1086;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00B050"/>
            </a:gs>
            <a:gs pos="20000">
              <a:srgbClr val="00B0F0">
                <a:alpha val="39000"/>
              </a:srgbClr>
            </a:gs>
            <a:gs pos="100000">
              <a:srgbClr val="FFFF00"/>
            </a:gs>
            <a:gs pos="100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Март - капельник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14818"/>
            <a:ext cx="7000924" cy="207170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МБОУ КСОШ № 32 имени Героя Советского Союза М.Г. Владимирова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Колтунова Светлана Ивановна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86760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группа:    Что произошло в жизни растений?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-набухают почки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-опадают листья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-появляется зелёная травка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-появляются подснежники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2263968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группа: Что произошло в жизни зверей?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-просыпаются от спячки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-запасают корм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-рождаются детёныши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4071942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группа: Что произошло в жизни птиц?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-возвращаются перелётные птицы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улетают перелетные птицы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-вьют гнёзда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" name="Zvuki_prirody_-_Zvuki_chistoj_prirody_SHum_vody_i_penie_pt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43900" y="5857892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3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142984"/>
            <a:ext cx="7307687" cy="528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4" y="535782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Грач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14" descr="skvorez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3108" y="857232"/>
            <a:ext cx="5500726" cy="5602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1571612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Скворец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enie_ptic_-_Obyknovennyj_skvorec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4357694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7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20000">
              <a:srgbClr val="00B0F0">
                <a:alpha val="39000"/>
              </a:srgbClr>
            </a:gs>
            <a:gs pos="100000">
              <a:srgbClr val="FFFF00"/>
            </a:gs>
            <a:gs pos="100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95585"/>
            <a:ext cx="5143536" cy="649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071546"/>
            <a:ext cx="38576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Кондратьевич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Саврасов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«Грачи прилетели»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losa_ptic_-_Gra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6000768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95699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105" y="357166"/>
            <a:ext cx="8643819" cy="6072230"/>
          </a:xfrm>
          <a:prstGeom prst="foldedCorner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2428860" cy="307183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420FC1"/>
                </a:solidFill>
              </a:rPr>
              <a:t>1. О каком времени года говорили на уроке?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85728"/>
            <a:ext cx="2357454" cy="3071834"/>
          </a:xfrm>
          <a:prstGeom prst="rect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2. Весенние месяцы – это …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85728"/>
            <a:ext cx="2286016" cy="3071834"/>
          </a:xfrm>
          <a:prstGeom prst="rect">
            <a:avLst/>
          </a:prstGeom>
          <a:solidFill>
            <a:srgbClr val="2BA53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</a:rPr>
              <a:t>.  </a:t>
            </a:r>
            <a:r>
              <a:rPr lang="ru-RU" sz="2400" b="1" dirty="0">
                <a:solidFill>
                  <a:srgbClr val="002060"/>
                </a:solidFill>
              </a:rPr>
              <a:t>Перечисли приметы ранней весны.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3357562"/>
            <a:ext cx="2214546" cy="3143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8. </a:t>
            </a:r>
            <a:r>
              <a:rPr lang="ru-RU" sz="2800" b="1" dirty="0" smtClean="0">
                <a:solidFill>
                  <a:srgbClr val="FFFF00"/>
                </a:solidFill>
              </a:rPr>
              <a:t>Почему март –капельник?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85728"/>
            <a:ext cx="2214546" cy="31432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C000"/>
                </a:solidFill>
              </a:rPr>
              <a:t>4. Какие птицы прилетают весной первыми?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3357562"/>
            <a:ext cx="2375694" cy="3143272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>
                <a:solidFill>
                  <a:srgbClr val="002060"/>
                </a:solidFill>
              </a:rPr>
              <a:t>Как называют март в народе?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57562"/>
            <a:ext cx="2428860" cy="314327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C000"/>
                </a:solidFill>
              </a:rPr>
              <a:t>5.Какие цветы появляются первыми?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357562"/>
            <a:ext cx="2160240" cy="31432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Картины каких русских художников о весне вы знаете?</a:t>
            </a:r>
          </a:p>
        </p:txBody>
      </p:sp>
      <p:sp>
        <p:nvSpPr>
          <p:cNvPr id="12" name="Багетная рамка 11">
            <a:hlinkClick r:id="rId3" action="ppaction://hlinkfile"/>
          </p:cNvPr>
          <p:cNvSpPr/>
          <p:nvPr/>
        </p:nvSpPr>
        <p:spPr>
          <a:xfrm>
            <a:off x="7929586" y="6500834"/>
            <a:ext cx="1000132" cy="3571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robage.ru/photos/zanyatie-pro-solnyshko-dlya-detey-65503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213"/>
            <a:ext cx="9286951" cy="69652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528834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Молодцы!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тал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49843" cy="6286544"/>
          </a:xfrm>
          <a:prstGeom prst="rect">
            <a:avLst/>
          </a:prstGeom>
        </p:spPr>
      </p:pic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8643966" y="6215082"/>
            <a:ext cx="500034" cy="428604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1604" y="5857892"/>
            <a:ext cx="245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Проталины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0B050">
                <a:alpha val="97000"/>
              </a:srgbClr>
            </a:gs>
            <a:gs pos="20000">
              <a:srgbClr val="00B0F0">
                <a:alpha val="39000"/>
              </a:srgbClr>
            </a:gs>
            <a:gs pos="100000">
              <a:srgbClr val="FFFF00"/>
            </a:gs>
            <a:gs pos="100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пришли сюда учиться!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лениться, а трудиться.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Слушаем внимательно,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Работаем старательно!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дснежниo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071810"/>
            <a:ext cx="4500594" cy="35824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приходит с ласкою,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 своею сказкою.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Волшебной палочкой взмахнет,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лесу подснежник расцветет.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http://static.fashionbank.ru/blogs/2013/03/b/_51465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507207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Весна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572335_aprel-v-kartink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42852"/>
            <a:ext cx="4943351" cy="307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714752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Март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4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190998" cy="3143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2910" y="4572008"/>
            <a:ext cx="2144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Апрель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5572140"/>
            <a:ext cx="1370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Май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 descr="ручьи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300039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00295 -0.080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43212 -0.321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FA14"/>
                                      </p:to>
                                    </p:animClr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FA14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00B050"/>
            </a:gs>
            <a:gs pos="20000">
              <a:srgbClr val="00B0F0">
                <a:alpha val="39000"/>
              </a:srgbClr>
            </a:gs>
            <a:gs pos="100000">
              <a:srgbClr val="FFFF00"/>
            </a:gs>
            <a:gs pos="100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85860"/>
            <a:ext cx="6643734" cy="4000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Дует тёплый южный ветер,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 всё ярче светит.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 худеет, мякнет, тает,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Грач горластый прилетает.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месяц? Кто узнает?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талины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17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5429264"/>
            <a:ext cx="2472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00B050"/>
            </a:gs>
            <a:gs pos="20000">
              <a:srgbClr val="00B0F0">
                <a:alpha val="39000"/>
              </a:srgbClr>
            </a:gs>
            <a:gs pos="100000">
              <a:srgbClr val="FFFF00"/>
            </a:gs>
            <a:gs pos="100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Март - капельник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14488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Цель урока: 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FFFF00"/>
                </a:solidFill>
              </a:rPr>
              <a:t>П</a:t>
            </a:r>
            <a:r>
              <a:rPr lang="ru-RU" sz="4000" b="1" dirty="0" smtClean="0">
                <a:solidFill>
                  <a:srgbClr val="FFFF00"/>
                </a:solidFill>
              </a:rPr>
              <a:t>очему </a:t>
            </a:r>
            <a:r>
              <a:rPr lang="ru-RU" sz="4000" b="1" dirty="0" smtClean="0">
                <a:solidFill>
                  <a:srgbClr val="FFFF00"/>
                </a:solidFill>
              </a:rPr>
              <a:t>март называют «капельником»;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Какие </a:t>
            </a:r>
            <a:r>
              <a:rPr lang="ru-RU" sz="4000" b="1" dirty="0" smtClean="0">
                <a:solidFill>
                  <a:srgbClr val="0070C0"/>
                </a:solidFill>
              </a:rPr>
              <a:t>изменения произошли в  марте  месяце в неживой природе и как они повлияли на живую природу.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5160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Солнце поднимается выше.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6141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Небо  редко покрыто облаками.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928802"/>
            <a:ext cx="8759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Солнце светит и греет с каждым днём сильнее.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500306"/>
            <a:ext cx="4973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День становится длиннее.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143248"/>
            <a:ext cx="618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Осадки выпадают в виде дождя.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857628"/>
            <a:ext cx="2711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Стало теплее.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3857628"/>
            <a:ext cx="3308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Почва оттаивает.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500570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hlinkClick r:id="rId2" action="ppaction://hlinksldjump"/>
              </a:rPr>
              <a:t>Снег тает.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214950"/>
            <a:ext cx="4966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Лед на реке тает.  </a:t>
            </a:r>
            <a:r>
              <a:rPr lang="ru-RU" sz="3200" b="1" dirty="0" smtClean="0">
                <a:solidFill>
                  <a:srgbClr val="FF0000"/>
                </a:solidFill>
                <a:hlinkClick r:id="rId3" action="ppaction://hlinkfile"/>
              </a:rPr>
              <a:t>Ледоход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5929330"/>
            <a:ext cx="1771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hlinkClick r:id="rId4" action="ppaction://hlinkfile"/>
              </a:rPr>
              <a:t>Капель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Багетная рамка 11">
            <a:hlinkClick r:id="rId5" action="ppaction://hlinkfile"/>
          </p:cNvPr>
          <p:cNvSpPr/>
          <p:nvPr/>
        </p:nvSpPr>
        <p:spPr>
          <a:xfrm>
            <a:off x="8215338" y="6072206"/>
            <a:ext cx="613820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school-collection.edu.ru/dlrstore/6036fea7-3ed9-4ce1-b6c5-c12c1e6d7e53/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43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6000768"/>
            <a:ext cx="8358214" cy="700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Исаак Ильич  Левитан «Март»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imnastika-dlya-detskogo-sada-v-risunkah-4396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5524" cy="6858000"/>
          </a:xfrm>
          <a:prstGeom prst="rect">
            <a:avLst/>
          </a:prstGeom>
        </p:spPr>
      </p:pic>
      <p:sp>
        <p:nvSpPr>
          <p:cNvPr id="5" name="Багетная рамка 4">
            <a:hlinkClick r:id="rId3" action="ppaction://hlinkfile"/>
          </p:cNvPr>
          <p:cNvSpPr/>
          <p:nvPr/>
        </p:nvSpPr>
        <p:spPr>
          <a:xfrm>
            <a:off x="8286776" y="6000768"/>
            <a:ext cx="642942" cy="642918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285</Words>
  <Application>Microsoft Office PowerPoint</Application>
  <PresentationFormat>Экран (4:3)</PresentationFormat>
  <Paragraphs>63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Март - капельник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 - капельник</dc:title>
  <cp:lastModifiedBy>учитель</cp:lastModifiedBy>
  <cp:revision>17</cp:revision>
  <dcterms:modified xsi:type="dcterms:W3CDTF">2017-03-14T11:34:58Z</dcterms:modified>
</cp:coreProperties>
</file>